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8"/>
  </p:notesMasterIdLst>
  <p:sldIdLst>
    <p:sldId id="256" r:id="rId2"/>
    <p:sldId id="257" r:id="rId3"/>
    <p:sldId id="258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</p:sldIdLst>
  <p:sldSz cx="9144000" cy="5143500" type="screen16x9"/>
  <p:notesSz cx="6858000" cy="9144000"/>
  <p:embeddedFontLst>
    <p:embeddedFont>
      <p:font typeface="Bakbak One" panose="020B0604020202020204" charset="0"/>
      <p:regular r:id="rId19"/>
    </p:embeddedFont>
    <p:embeddedFont>
      <p:font typeface="Cabin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E708DF-4128-4F2C-87F0-57C2AAE11FFA}">
  <a:tblStyle styleId="{B2E708DF-4128-4F2C-87F0-57C2AAE11F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BB4EDD0-4CD0-4611-BD11-FFEFB47E3D4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10ce8df1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10ce8df1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731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10ce8df1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10ce8df1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472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10ce8df1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10ce8df1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754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10ce8df1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10ce8df1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734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10ce8df1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10ce8df1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691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10ce8df1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10ce8df1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81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10ce8df1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10ce8df1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102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e0fd1307bb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e0fd1307bb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10ce8df1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10ce8df1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10ce8df1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10ce8df1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772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10ce8df1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10ce8df1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321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10ce8df1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10ce8df1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552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10ce8df1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10ce8df1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747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10ce8df1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10ce8df1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712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10ce8df1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10ce8df1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85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968850" y="2211414"/>
            <a:ext cx="4434900" cy="15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968850" y="3734201"/>
            <a:ext cx="44349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 amt="30000"/>
          </a:blip>
          <a:srcRect t="9204" b="6113"/>
          <a:stretch/>
        </p:blipFill>
        <p:spPr>
          <a:xfrm>
            <a:off x="0" y="-24924"/>
            <a:ext cx="9144003" cy="516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4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18" name="Google Shape;18;p4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28675"/>
            <a:ext cx="77040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30000"/>
          </a:blip>
          <a:srcRect t="5460" b="10264"/>
          <a:stretch/>
        </p:blipFill>
        <p:spPr>
          <a:xfrm rot="10800000" flipH="1"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oogle Shape;47;p8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48" name="Google Shape;48;p8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8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9"/>
          <p:cNvPicPr preferRelativeResize="0"/>
          <p:nvPr/>
        </p:nvPicPr>
        <p:blipFill rotWithShape="1">
          <a:blip r:embed="rId2">
            <a:alphaModFix amt="30000"/>
          </a:blip>
          <a:srcRect t="9033" b="6855"/>
          <a:stretch/>
        </p:blipFill>
        <p:spPr>
          <a:xfrm>
            <a:off x="-17400" y="0"/>
            <a:ext cx="9161400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53;p9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54" name="Google Shape;54;p9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 amt="30000"/>
          </a:blip>
          <a:srcRect l="1013" t="2500" r="17903" b="29174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10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61" name="Google Shape;61;p10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0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3"/>
          <p:cNvPicPr preferRelativeResize="0"/>
          <p:nvPr/>
        </p:nvPicPr>
        <p:blipFill rotWithShape="1">
          <a:blip r:embed="rId2">
            <a:alphaModFix amt="30000"/>
          </a:blip>
          <a:srcRect t="9033" b="6855"/>
          <a:stretch/>
        </p:blipFill>
        <p:spPr>
          <a:xfrm rot="10800000" flipH="1">
            <a:off x="-17400" y="0"/>
            <a:ext cx="9161400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74;p13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75" name="Google Shape;75;p13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3"/>
          <p:cNvSpPr txBox="1">
            <a:spLocks noGrp="1"/>
          </p:cNvSpPr>
          <p:nvPr>
            <p:ph type="title" hasCustomPrompt="1"/>
          </p:nvPr>
        </p:nvSpPr>
        <p:spPr>
          <a:xfrm>
            <a:off x="3518872" y="1492500"/>
            <a:ext cx="809100" cy="593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" hasCustomPrompt="1"/>
          </p:nvPr>
        </p:nvSpPr>
        <p:spPr>
          <a:xfrm>
            <a:off x="4816022" y="1492500"/>
            <a:ext cx="809100" cy="593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3" hasCustomPrompt="1"/>
          </p:nvPr>
        </p:nvSpPr>
        <p:spPr>
          <a:xfrm>
            <a:off x="3518872" y="3281900"/>
            <a:ext cx="809100" cy="593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 hasCustomPrompt="1"/>
          </p:nvPr>
        </p:nvSpPr>
        <p:spPr>
          <a:xfrm>
            <a:off x="4816022" y="3281900"/>
            <a:ext cx="809100" cy="593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1092172" y="2090450"/>
            <a:ext cx="32358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6"/>
          </p:nvPr>
        </p:nvSpPr>
        <p:spPr>
          <a:xfrm>
            <a:off x="4816025" y="2090450"/>
            <a:ext cx="32358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7"/>
          </p:nvPr>
        </p:nvSpPr>
        <p:spPr>
          <a:xfrm>
            <a:off x="1092172" y="3896625"/>
            <a:ext cx="32358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8"/>
          </p:nvPr>
        </p:nvSpPr>
        <p:spPr>
          <a:xfrm>
            <a:off x="4816028" y="3896625"/>
            <a:ext cx="32358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3"/>
          <p:cNvPicPr preferRelativeResize="0"/>
          <p:nvPr/>
        </p:nvPicPr>
        <p:blipFill rotWithShape="1">
          <a:blip r:embed="rId2">
            <a:alphaModFix amt="30000"/>
          </a:blip>
          <a:srcRect l="5841" t="19690" r="14023" b="12782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/>
          <p:nvPr/>
        </p:nvSpPr>
        <p:spPr>
          <a:xfrm rot="-5400000" flipH="1">
            <a:off x="490045" y="-490050"/>
            <a:ext cx="5155200" cy="6135300"/>
          </a:xfrm>
          <a:prstGeom prst="rect">
            <a:avLst/>
          </a:prstGeom>
          <a:gradFill>
            <a:gsLst>
              <a:gs pos="0">
                <a:schemeClr val="lt1"/>
              </a:gs>
              <a:gs pos="66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 amt="90000"/>
          </a:blip>
          <a:srcRect t="7862" b="7862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24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172" name="Google Shape;172;p24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kbak One"/>
              <a:buNone/>
              <a:defRPr sz="3500" b="1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9" r:id="rId8"/>
    <p:sldLayoutId id="214748367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8"/>
          <p:cNvPicPr preferRelativeResize="0"/>
          <p:nvPr/>
        </p:nvPicPr>
        <p:blipFill rotWithShape="1">
          <a:blip r:embed="rId3">
            <a:alphaModFix/>
          </a:blip>
          <a:srcRect l="13415" t="1981" r="-25397" b="3651"/>
          <a:stretch/>
        </p:blipFill>
        <p:spPr>
          <a:xfrm>
            <a:off x="0" y="-1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/>
          <p:nvPr/>
        </p:nvSpPr>
        <p:spPr>
          <a:xfrm rot="5400000">
            <a:off x="2092858" y="-822150"/>
            <a:ext cx="5155200" cy="6799500"/>
          </a:xfrm>
          <a:prstGeom prst="rect">
            <a:avLst/>
          </a:prstGeom>
          <a:gradFill>
            <a:gsLst>
              <a:gs pos="0">
                <a:schemeClr val="lt1"/>
              </a:gs>
              <a:gs pos="66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8"/>
          <p:cNvSpPr txBox="1"/>
          <p:nvPr/>
        </p:nvSpPr>
        <p:spPr>
          <a:xfrm>
            <a:off x="3298895" y="1167937"/>
            <a:ext cx="5952178" cy="136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1"/>
                </a:solidFill>
                <a:latin typeface="Bakbak One"/>
                <a:ea typeface="Cabin"/>
                <a:cs typeface="Bakbak One"/>
                <a:sym typeface="Bakbak One"/>
              </a:rPr>
              <a:t>Data-Driven Strategies for New &amp; Prospective Restaurant Owners in San Diego</a:t>
            </a:r>
            <a:endParaRPr sz="3200"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1"/>
          </p:nvPr>
        </p:nvSpPr>
        <p:spPr>
          <a:xfrm>
            <a:off x="3532623" y="2537262"/>
            <a:ext cx="44349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B</a:t>
            </a:r>
            <a:r>
              <a:rPr lang="en" sz="2000" dirty="0"/>
              <a:t>y Tia Page</a:t>
            </a:r>
            <a:endParaRPr sz="2000" dirty="0"/>
          </a:p>
        </p:txBody>
      </p:sp>
      <p:sp>
        <p:nvSpPr>
          <p:cNvPr id="188" name="Google Shape;188;p28"/>
          <p:cNvSpPr txBox="1">
            <a:spLocks noGrp="1"/>
          </p:cNvSpPr>
          <p:nvPr>
            <p:ph type="ctrTitle"/>
          </p:nvPr>
        </p:nvSpPr>
        <p:spPr>
          <a:xfrm>
            <a:off x="3405965" y="367530"/>
            <a:ext cx="5845108" cy="983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400" dirty="0">
                <a:solidFill>
                  <a:schemeClr val="accent1"/>
                </a:solidFill>
              </a:rPr>
              <a:t>Recipe for Success:</a:t>
            </a:r>
            <a:endParaRPr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title" idx="5"/>
          </p:nvPr>
        </p:nvSpPr>
        <p:spPr>
          <a:xfrm>
            <a:off x="604387" y="1622184"/>
            <a:ext cx="7704000" cy="1415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Addressing Goals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657123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title" idx="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#1. Identifying key factors of successful restaurants using Random Forest Classifier Model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F5D1C2-B2C7-3E86-DAAA-6CDC68C4B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317" y="1598945"/>
            <a:ext cx="4838055" cy="300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20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title" idx="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#2. Enhancing Customer Experience through TextBlob Sentiment Analysis Model </a:t>
            </a:r>
            <a:endParaRPr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99A283A-2E71-7A18-95AD-928687584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6" y="1694302"/>
            <a:ext cx="4014620" cy="216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9A1DC8-F7F3-42A9-FA30-0A924557E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405" y="1694302"/>
            <a:ext cx="4014623" cy="216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18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title" idx="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#3. Choosing an optimal restaurant location</a:t>
            </a:r>
            <a:br>
              <a:rPr lang="en" sz="2800" dirty="0"/>
            </a:b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8CC99E-E87C-0BCA-D56C-8A0EAF211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16" y="1093076"/>
            <a:ext cx="7514897" cy="385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0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title" idx="5"/>
          </p:nvPr>
        </p:nvSpPr>
        <p:spPr>
          <a:xfrm>
            <a:off x="719999" y="19277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#3. Choosing an optimal restaurant location: Italian restaurant scenario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F9105F-206F-63E2-546E-DA24FA32D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" y="1429407"/>
            <a:ext cx="8080375" cy="371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07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title" idx="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Conclusion: Main Takeaways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ABD49E-6085-C9E4-D005-F867E049893E}"/>
              </a:ext>
            </a:extLst>
          </p:cNvPr>
          <p:cNvSpPr txBox="1"/>
          <p:nvPr/>
        </p:nvSpPr>
        <p:spPr>
          <a:xfrm>
            <a:off x="890125" y="1237941"/>
            <a:ext cx="683777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Avoid competition by establishing restaurant in area with lowest density of restaurants based on specific food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Enhance customer experience by first ensuring that customer service is of highest quality, then improving on food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Stand out from the crowd by paying attention to the least popular food categories presented in data visualization; this also shows areas with less competition 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557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title" idx="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Online Presence 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3B250D-79D1-317F-8F02-2D9265000F20}"/>
              </a:ext>
            </a:extLst>
          </p:cNvPr>
          <p:cNvSpPr txBox="1"/>
          <p:nvPr/>
        </p:nvSpPr>
        <p:spPr>
          <a:xfrm>
            <a:off x="1484888" y="1642683"/>
            <a:ext cx="61742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/>
                </a:solidFill>
              </a:rPr>
              <a:t>https://github.com/tpage004/MSDS692-Practicum-I---Tia-Page/tree/main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121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Overview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195" name="Google Shape;195;p29"/>
          <p:cNvGraphicFramePr/>
          <p:nvPr>
            <p:extLst>
              <p:ext uri="{D42A27DB-BD31-4B8C-83A1-F6EECF244321}">
                <p14:modId xmlns:p14="http://schemas.microsoft.com/office/powerpoint/2010/main" val="553308221"/>
              </p:ext>
            </p:extLst>
          </p:nvPr>
        </p:nvGraphicFramePr>
        <p:xfrm>
          <a:off x="622028" y="1476587"/>
          <a:ext cx="7704000" cy="2190325"/>
        </p:xfrm>
        <a:graphic>
          <a:graphicData uri="http://schemas.openxmlformats.org/drawingml/2006/table">
            <a:tbl>
              <a:tblPr>
                <a:noFill/>
                <a:tableStyleId>{B2E708DF-4128-4F2C-87F0-57C2AAE11FFA}</a:tableStyleId>
              </a:tblPr>
              <a:tblGrid>
                <a:gridCol w="267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 dirty="0">
                          <a:solidFill>
                            <a:schemeClr val="accent1"/>
                          </a:solidFill>
                          <a:latin typeface="Bakbak One"/>
                          <a:ea typeface="Bakbak One"/>
                          <a:cs typeface="Bakbak One"/>
                          <a:sym typeface="Bakbak One"/>
                        </a:rPr>
                        <a:t>Introduction</a:t>
                      </a:r>
                      <a:endParaRPr sz="2000" u="sng" dirty="0">
                        <a:solidFill>
                          <a:schemeClr val="accent1"/>
                        </a:solidFill>
                        <a:latin typeface="Bakbak One"/>
                        <a:ea typeface="Bakbak One"/>
                        <a:cs typeface="Bakbak One"/>
                        <a:sym typeface="Bakbak O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Defining the problem, importance of topic</a:t>
                      </a:r>
                      <a:endParaRPr sz="20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 dirty="0">
                          <a:solidFill>
                            <a:schemeClr val="accent1"/>
                          </a:solidFill>
                          <a:latin typeface="Bakbak One"/>
                          <a:ea typeface="Bakbak One"/>
                          <a:cs typeface="Bakbak One"/>
                          <a:sym typeface="Bakbak One"/>
                        </a:rPr>
                        <a:t>Data Collection</a:t>
                      </a:r>
                      <a:endParaRPr sz="2000" u="sng" dirty="0">
                        <a:solidFill>
                          <a:schemeClr val="accent1"/>
                        </a:solidFill>
                        <a:latin typeface="Bakbak One"/>
                        <a:ea typeface="Bakbak One"/>
                        <a:cs typeface="Bakbak One"/>
                        <a:sym typeface="Bakbak O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Resources and techniques used to obtain the data needed for analysis</a:t>
                      </a:r>
                      <a:endParaRPr sz="20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 dirty="0">
                          <a:solidFill>
                            <a:schemeClr val="accent1"/>
                          </a:solidFill>
                          <a:latin typeface="Bakbak One"/>
                          <a:ea typeface="Bakbak One"/>
                          <a:cs typeface="Bakbak One"/>
                          <a:sym typeface="Bakbak One"/>
                        </a:rPr>
                        <a:t>Analysis of Data</a:t>
                      </a:r>
                      <a:endParaRPr sz="2000" u="sng" dirty="0">
                        <a:solidFill>
                          <a:schemeClr val="accent1"/>
                        </a:solidFill>
                        <a:latin typeface="Bakbak One"/>
                        <a:ea typeface="Bakbak One"/>
                        <a:cs typeface="Bakbak One"/>
                        <a:sym typeface="Bakbak O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Valuable findings and insights gathered through data explorations</a:t>
                      </a:r>
                      <a:endParaRPr sz="20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 dirty="0">
                          <a:solidFill>
                            <a:schemeClr val="accent1"/>
                          </a:solidFill>
                          <a:latin typeface="Bakbak One"/>
                          <a:ea typeface="Bakbak One"/>
                          <a:cs typeface="Bakbak One"/>
                          <a:sym typeface="Bakbak One"/>
                        </a:rPr>
                        <a:t>Conclusion</a:t>
                      </a:r>
                      <a:endParaRPr sz="2000" u="sng" dirty="0">
                        <a:solidFill>
                          <a:schemeClr val="accent1"/>
                        </a:solidFill>
                        <a:latin typeface="Bakbak One"/>
                        <a:ea typeface="Bakbak One"/>
                        <a:cs typeface="Bakbak One"/>
                        <a:sym typeface="Bakbak O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Major takeaways from analysis that can help aspiring restaurant owners</a:t>
                      </a:r>
                      <a:endParaRPr sz="20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title" idx="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Introduction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7"/>
          </p:nvPr>
        </p:nvSpPr>
        <p:spPr>
          <a:xfrm>
            <a:off x="1078365" y="3762372"/>
            <a:ext cx="7345635" cy="52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Problem: </a:t>
            </a:r>
            <a:r>
              <a:rPr lang="en-US" sz="2000" dirty="0">
                <a:solidFill>
                  <a:schemeClr val="tx1"/>
                </a:solidFill>
              </a:rPr>
              <a:t>San Diego restaurant closures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Causes: </a:t>
            </a:r>
            <a:r>
              <a:rPr lang="en-US" sz="2000" dirty="0">
                <a:solidFill>
                  <a:schemeClr val="tx1"/>
                </a:solidFill>
              </a:rPr>
              <a:t>Highly competitive area for restaurants, overly saturated market, high costs of living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Solution: </a:t>
            </a:r>
            <a:r>
              <a:rPr lang="en-US" sz="2000" dirty="0">
                <a:solidFill>
                  <a:schemeClr val="tx1"/>
                </a:solidFill>
              </a:rPr>
              <a:t>High revenues earned as a result of attracting customers and establishing popularity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Project Goals: </a:t>
            </a:r>
            <a:r>
              <a:rPr lang="en-US" sz="2000" dirty="0">
                <a:solidFill>
                  <a:schemeClr val="tx1"/>
                </a:solidFill>
              </a:rPr>
              <a:t>Identify the key factors of successful restaurants in San Diego, recommend optimal locations to establish business, and find ways to enhance customer experience</a:t>
            </a:r>
            <a:endParaRPr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title" idx="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Data Collection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7"/>
          </p:nvPr>
        </p:nvSpPr>
        <p:spPr>
          <a:xfrm>
            <a:off x="1212254" y="3660887"/>
            <a:ext cx="7392154" cy="4143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/>
              <a:t>Data Collected: </a:t>
            </a:r>
            <a:r>
              <a:rPr lang="en" sz="2000" dirty="0">
                <a:solidFill>
                  <a:schemeClr val="tx1"/>
                </a:solidFill>
              </a:rPr>
              <a:t>Restaurant reviews, Demographic information, geographic details, restaurant characteristics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/>
              <a:t>Collection methods: </a:t>
            </a:r>
            <a:r>
              <a:rPr lang="en" sz="2000" dirty="0">
                <a:solidFill>
                  <a:schemeClr val="tx1"/>
                </a:solidFill>
              </a:rPr>
              <a:t>Webscraping, Data Extraction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/>
              <a:t>Tools: </a:t>
            </a:r>
            <a:r>
              <a:rPr lang="en" sz="2000" dirty="0">
                <a:solidFill>
                  <a:schemeClr val="tx1"/>
                </a:solidFill>
              </a:rPr>
              <a:t>BeautifulSoup, Octospare data extractor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/>
              <a:t>Websites: </a:t>
            </a:r>
            <a:r>
              <a:rPr lang="en" sz="2000" dirty="0">
                <a:solidFill>
                  <a:schemeClr val="tx1"/>
                </a:solidFill>
              </a:rPr>
              <a:t>Google Reviews, Point2Homes.com, Bklyndesigns.com, usa.com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/>
              <a:t>Final dataset: </a:t>
            </a:r>
            <a:r>
              <a:rPr lang="en" sz="2000" dirty="0">
                <a:solidFill>
                  <a:schemeClr val="tx1"/>
                </a:solidFill>
              </a:rPr>
              <a:t>sd_reviews</a:t>
            </a:r>
            <a:endParaRPr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738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title" idx="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 &amp; Preparation</a:t>
            </a:r>
            <a:endParaRPr dirty="0"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7"/>
          </p:nvPr>
        </p:nvSpPr>
        <p:spPr>
          <a:xfrm>
            <a:off x="799334" y="3454278"/>
            <a:ext cx="7545331" cy="52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Removed unnecessary columns: </a:t>
            </a:r>
            <a:r>
              <a:rPr lang="en-US" sz="2000" dirty="0">
                <a:solidFill>
                  <a:schemeClr val="tx1"/>
                </a:solidFill>
              </a:rPr>
              <a:t>Review likes, review </a:t>
            </a:r>
            <a:r>
              <a:rPr lang="en-US" sz="2000" dirty="0" err="1">
                <a:solidFill>
                  <a:schemeClr val="tx1"/>
                </a:solidFill>
              </a:rPr>
              <a:t>urls</a:t>
            </a:r>
            <a:r>
              <a:rPr lang="en-US" sz="2000" dirty="0">
                <a:solidFill>
                  <a:schemeClr val="tx1"/>
                </a:solidFill>
              </a:rPr>
              <a:t>, review response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Excluded rows with missing values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Included data that failed to extract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Incorrect/missing cuisine categories replaced </a:t>
            </a:r>
            <a:r>
              <a:rPr lang="en-US" sz="2000" dirty="0">
                <a:solidFill>
                  <a:schemeClr val="tx1"/>
                </a:solidFill>
              </a:rPr>
              <a:t>using keywords in names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Merged</a:t>
            </a:r>
            <a:r>
              <a:rPr lang="en-US" sz="2000" dirty="0">
                <a:solidFill>
                  <a:schemeClr val="tx1"/>
                </a:solidFill>
              </a:rPr>
              <a:t> separate datasets obtained via data extraction and web scraping</a:t>
            </a:r>
          </a:p>
        </p:txBody>
      </p:sp>
    </p:spTree>
    <p:extLst>
      <p:ext uri="{BB962C8B-B14F-4D97-AF65-F5344CB8AC3E}">
        <p14:creationId xmlns:p14="http://schemas.microsoft.com/office/powerpoint/2010/main" val="2924441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title" idx="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of Data: EDA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F668A5-7C02-7219-97B7-817DC846A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868" y="1250984"/>
            <a:ext cx="3684828" cy="358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77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title" idx="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of Data: EDA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BF066C-3DEB-63B4-E435-C916F35FE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594" y="0"/>
            <a:ext cx="93752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26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title" idx="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 Methods</a:t>
            </a:r>
            <a:endParaRPr dirty="0"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7"/>
          </p:nvPr>
        </p:nvSpPr>
        <p:spPr>
          <a:xfrm>
            <a:off x="1410579" y="1431255"/>
            <a:ext cx="3235800" cy="52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Products or services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BC200E-52EA-D073-2D4F-D8FF0A05A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103" y="0"/>
            <a:ext cx="95223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84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title" idx="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of Data: EDA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5E5F4F-78C6-5638-B0FA-A7A75F9B7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898" y="1017725"/>
            <a:ext cx="6022428" cy="403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372802"/>
      </p:ext>
    </p:extLst>
  </p:cSld>
  <p:clrMapOvr>
    <a:masterClrMapping/>
  </p:clrMapOvr>
</p:sld>
</file>

<file path=ppt/theme/theme1.xml><?xml version="1.0" encoding="utf-8"?>
<a:theme xmlns:a="http://schemas.openxmlformats.org/drawingml/2006/main" name="F&amp;B (Food &amp; Beverage) Business Plan by Slidesgo">
  <a:themeElements>
    <a:clrScheme name="Simple Light">
      <a:dk1>
        <a:srgbClr val="FFFFFF"/>
      </a:dk1>
      <a:lt1>
        <a:srgbClr val="322825"/>
      </a:lt1>
      <a:dk2>
        <a:srgbClr val="D3BE4F"/>
      </a:dk2>
      <a:lt2>
        <a:srgbClr val="E4613E"/>
      </a:lt2>
      <a:accent1>
        <a:srgbClr val="EDB57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379</Words>
  <Application>Microsoft Office PowerPoint</Application>
  <PresentationFormat>On-screen Show (16:9)</PresentationFormat>
  <Paragraphs>45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Cabin</vt:lpstr>
      <vt:lpstr>Bakbak One</vt:lpstr>
      <vt:lpstr>F&amp;B (Food &amp; Beverage) Business Plan by Slidesgo</vt:lpstr>
      <vt:lpstr>Recipe for Success:</vt:lpstr>
      <vt:lpstr>Overview</vt:lpstr>
      <vt:lpstr>Introduction</vt:lpstr>
      <vt:lpstr>Data Collection</vt:lpstr>
      <vt:lpstr>Data Cleaning &amp; Preparation</vt:lpstr>
      <vt:lpstr>Analysis of Data: EDA</vt:lpstr>
      <vt:lpstr>Analysis of Data: EDA</vt:lpstr>
      <vt:lpstr>Data Collection Methods</vt:lpstr>
      <vt:lpstr>Analysis of Data: EDA</vt:lpstr>
      <vt:lpstr>Addressing Goals</vt:lpstr>
      <vt:lpstr>#1. Identifying key factors of successful restaurants using Random Forest Classifier Model</vt:lpstr>
      <vt:lpstr>#2. Enhancing Customer Experience through TextBlob Sentiment Analysis Model </vt:lpstr>
      <vt:lpstr>#3. Choosing an optimal restaurant location </vt:lpstr>
      <vt:lpstr>#3. Choosing an optimal restaurant location: Italian restaurant scenario</vt:lpstr>
      <vt:lpstr>Conclusion: Main Takeaways</vt:lpstr>
      <vt:lpstr>Online Presence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Tia Page</dc:creator>
  <cp:lastModifiedBy>Tia Page</cp:lastModifiedBy>
  <cp:revision>3</cp:revision>
  <dcterms:modified xsi:type="dcterms:W3CDTF">2024-10-21T05:14:36Z</dcterms:modified>
</cp:coreProperties>
</file>